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0" r:id="rId4"/>
    <p:sldId id="257" r:id="rId5"/>
    <p:sldId id="262" r:id="rId6"/>
    <p:sldId id="265" r:id="rId7"/>
    <p:sldId id="266" r:id="rId8"/>
    <p:sldId id="263" r:id="rId9"/>
    <p:sldId id="264" r:id="rId10"/>
    <p:sldId id="276" r:id="rId11"/>
    <p:sldId id="258" r:id="rId12"/>
    <p:sldId id="267" r:id="rId13"/>
    <p:sldId id="268" r:id="rId14"/>
    <p:sldId id="270" r:id="rId15"/>
    <p:sldId id="277" r:id="rId16"/>
    <p:sldId id="271" r:id="rId17"/>
    <p:sldId id="272" r:id="rId18"/>
    <p:sldId id="269" r:id="rId19"/>
    <p:sldId id="274" r:id="rId20"/>
    <p:sldId id="275" r:id="rId21"/>
    <p:sldId id="273" r:id="rId22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Родительские патрули</a:t>
            </a:r>
          </a:p>
        </c:rich>
      </c:tx>
      <c:layout>
        <c:manualLayout>
          <c:xMode val="edge"/>
          <c:yMode val="edge"/>
          <c:x val="0.36619291947864235"/>
          <c:y val="1.50368744713605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ОО в МО на январь 2023</c:v>
                </c:pt>
              </c:strCache>
            </c:strRef>
          </c:tx>
          <c:spPr>
            <a:solidFill>
              <a:srgbClr val="0070C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г. Архангельск</c:v>
                </c:pt>
                <c:pt idx="1">
                  <c:v>г. Северодвинск</c:v>
                </c:pt>
                <c:pt idx="2">
                  <c:v>г. Новодвинск</c:v>
                </c:pt>
                <c:pt idx="3">
                  <c:v>г. Мирный</c:v>
                </c:pt>
                <c:pt idx="4">
                  <c:v>г. Котлас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51</c:v>
                </c:pt>
                <c:pt idx="1">
                  <c:v>28</c:v>
                </c:pt>
                <c:pt idx="2">
                  <c:v>6</c:v>
                </c:pt>
                <c:pt idx="3">
                  <c:v>5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5-4EFB-956A-89E63BF4420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ОО, в которых созданы Родительские патрули, июнь 2022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E5-4EFB-956A-89E63BF442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г. Архангельск</c:v>
                </c:pt>
                <c:pt idx="1">
                  <c:v>г. Северодвинск</c:v>
                </c:pt>
                <c:pt idx="2">
                  <c:v>г. Новодвинск</c:v>
                </c:pt>
                <c:pt idx="3">
                  <c:v>г. Мирный</c:v>
                </c:pt>
                <c:pt idx="4">
                  <c:v>г. Котлас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E5-4EFB-956A-89E63BF4420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ОО, в которых созданы Родительские патрули, январь 2023</c:v>
                </c:pt>
              </c:strCache>
            </c:strRef>
          </c:tx>
          <c:spPr>
            <a:solidFill>
              <a:srgbClr val="00B05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E5-4EFB-956A-89E63BF442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г. Архангельск</c:v>
                </c:pt>
                <c:pt idx="1">
                  <c:v>г. Северодвинск</c:v>
                </c:pt>
                <c:pt idx="2">
                  <c:v>г. Новодвинск</c:v>
                </c:pt>
                <c:pt idx="3">
                  <c:v>г. Мирный</c:v>
                </c:pt>
                <c:pt idx="4">
                  <c:v>г. Котлас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8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E5-4EFB-956A-89E63BF4420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46859048"/>
        <c:axId val="546860128"/>
      </c:barChart>
      <c:catAx>
        <c:axId val="54685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6860128"/>
        <c:crosses val="autoZero"/>
        <c:auto val="1"/>
        <c:lblAlgn val="ctr"/>
        <c:lblOffset val="100"/>
        <c:noMultiLvlLbl val="0"/>
      </c:catAx>
      <c:valAx>
        <c:axId val="5468601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685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Родительские патрули</a:t>
            </a:r>
          </a:p>
        </c:rich>
      </c:tx>
      <c:layout>
        <c:manualLayout>
          <c:xMode val="edge"/>
          <c:yMode val="edge"/>
          <c:x val="0.36640528767527464"/>
          <c:y val="5.945104872451745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ОО в МО на январь 2023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г. Коряжма</c:v>
                </c:pt>
                <c:pt idx="1">
                  <c:v>Вельский</c:v>
                </c:pt>
                <c:pt idx="2">
                  <c:v>Верхнетоемский</c:v>
                </c:pt>
                <c:pt idx="3">
                  <c:v>Вилегодский</c:v>
                </c:pt>
                <c:pt idx="4">
                  <c:v>Виноградовский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</c:v>
                </c:pt>
                <c:pt idx="1">
                  <c:v>25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0C-45EF-BA62-5072202285A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ОО, в которых созданы Родительские патрули, июнь 2022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0C-45EF-BA62-5072202285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г. Коряжма</c:v>
                </c:pt>
                <c:pt idx="1">
                  <c:v>Вельский</c:v>
                </c:pt>
                <c:pt idx="2">
                  <c:v>Верхнетоемский</c:v>
                </c:pt>
                <c:pt idx="3">
                  <c:v>Вилегодский</c:v>
                </c:pt>
                <c:pt idx="4">
                  <c:v>Виноградовский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</c:v>
                </c:pt>
                <c:pt idx="1">
                  <c:v>19</c:v>
                </c:pt>
                <c:pt idx="2">
                  <c:v>2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0C-45EF-BA62-5072202285A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ОО, в которых созданы Родительские патрули, январь 2023</c:v>
                </c:pt>
              </c:strCache>
            </c:strRef>
          </c:tx>
          <c:spPr>
            <a:solidFill>
              <a:srgbClr val="00B05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0C-45EF-BA62-5072202285A3}"/>
                </c:ext>
              </c:extLst>
            </c:dLbl>
            <c:dLbl>
              <c:idx val="3"/>
              <c:layout>
                <c:manualLayout>
                  <c:x val="0"/>
                  <c:y val="3.54105281674654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0C-45EF-BA62-5072202285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г. Коряжма</c:v>
                </c:pt>
                <c:pt idx="1">
                  <c:v>Вельский</c:v>
                </c:pt>
                <c:pt idx="2">
                  <c:v>Верхнетоемский</c:v>
                </c:pt>
                <c:pt idx="3">
                  <c:v>Вилегодский</c:v>
                </c:pt>
                <c:pt idx="4">
                  <c:v>Виноградовский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</c:v>
                </c:pt>
                <c:pt idx="1">
                  <c:v>22</c:v>
                </c:pt>
                <c:pt idx="2">
                  <c:v>2</c:v>
                </c:pt>
                <c:pt idx="3">
                  <c:v>1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0C-45EF-BA62-5072202285A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46859048"/>
        <c:axId val="546860128"/>
      </c:barChart>
      <c:catAx>
        <c:axId val="54685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6860128"/>
        <c:crosses val="autoZero"/>
        <c:auto val="1"/>
        <c:lblAlgn val="ctr"/>
        <c:lblOffset val="100"/>
        <c:noMultiLvlLbl val="0"/>
      </c:catAx>
      <c:valAx>
        <c:axId val="5468601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685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Родительские патрули</a:t>
            </a:r>
          </a:p>
        </c:rich>
      </c:tx>
      <c:layout>
        <c:manualLayout>
          <c:xMode val="edge"/>
          <c:yMode val="edge"/>
          <c:x val="0.37025982775398808"/>
          <c:y val="1.7730660617563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ОО в МО на январь 2023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Каргопольский</c:v>
                </c:pt>
                <c:pt idx="1">
                  <c:v>Коношский</c:v>
                </c:pt>
                <c:pt idx="2">
                  <c:v>Котласский</c:v>
                </c:pt>
                <c:pt idx="3">
                  <c:v>Красноборский</c:v>
                </c:pt>
                <c:pt idx="4">
                  <c:v>Ленский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</c:v>
                </c:pt>
                <c:pt idx="1">
                  <c:v>10</c:v>
                </c:pt>
                <c:pt idx="2">
                  <c:v>7</c:v>
                </c:pt>
                <c:pt idx="3">
                  <c:v>7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9-4487-ACDE-F82453A98EF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ОО, в которых созданы Родительские патрули, июнь 2022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39-4487-ACDE-F82453A98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Каргопольский</c:v>
                </c:pt>
                <c:pt idx="1">
                  <c:v>Коношский</c:v>
                </c:pt>
                <c:pt idx="2">
                  <c:v>Котласский</c:v>
                </c:pt>
                <c:pt idx="3">
                  <c:v>Красноборский</c:v>
                </c:pt>
                <c:pt idx="4">
                  <c:v>Ленский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</c:v>
                </c:pt>
                <c:pt idx="1">
                  <c:v>3</c:v>
                </c:pt>
                <c:pt idx="2">
                  <c:v>9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39-4487-ACDE-F82453A98EF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ОО, в которых созданы Родительские патрули, январь 2023</c:v>
                </c:pt>
              </c:strCache>
            </c:strRef>
          </c:tx>
          <c:spPr>
            <a:solidFill>
              <a:srgbClr val="00B05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39-4487-ACDE-F82453A98EF9}"/>
                </c:ext>
              </c:extLst>
            </c:dLbl>
            <c:dLbl>
              <c:idx val="3"/>
              <c:layout>
                <c:manualLayout>
                  <c:x val="0"/>
                  <c:y val="4.7975444139209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F39-4487-ACDE-F82453A98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Каргопольский</c:v>
                </c:pt>
                <c:pt idx="1">
                  <c:v>Коношский</c:v>
                </c:pt>
                <c:pt idx="2">
                  <c:v>Котласский</c:v>
                </c:pt>
                <c:pt idx="3">
                  <c:v>Красноборский</c:v>
                </c:pt>
                <c:pt idx="4">
                  <c:v>Ленский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13</c:v>
                </c:pt>
                <c:pt idx="1">
                  <c:v>5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39-4487-ACDE-F82453A98EF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46859048"/>
        <c:axId val="546860128"/>
      </c:barChart>
      <c:catAx>
        <c:axId val="54685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6860128"/>
        <c:crosses val="autoZero"/>
        <c:auto val="1"/>
        <c:lblAlgn val="ctr"/>
        <c:lblOffset val="100"/>
        <c:noMultiLvlLbl val="0"/>
      </c:catAx>
      <c:valAx>
        <c:axId val="5468601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685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Родительские патрули</a:t>
            </a:r>
          </a:p>
        </c:rich>
      </c:tx>
      <c:layout>
        <c:manualLayout>
          <c:xMode val="edge"/>
          <c:yMode val="edge"/>
          <c:x val="0.33921298717486675"/>
          <c:y val="1.728097123012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ОО в МО на январь 2023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Лешуконский</c:v>
                </c:pt>
                <c:pt idx="1">
                  <c:v>Мезенский</c:v>
                </c:pt>
                <c:pt idx="2">
                  <c:v>Няндомский</c:v>
                </c:pt>
                <c:pt idx="3">
                  <c:v>Онежский</c:v>
                </c:pt>
                <c:pt idx="4">
                  <c:v>Пинежский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13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C2-4454-9E7C-BF8F13BFAD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ОО, в которых созданы Родительские патрули, июнь 2022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C2-4454-9E7C-BF8F13BFAD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Лешуконский</c:v>
                </c:pt>
                <c:pt idx="1">
                  <c:v>Мезенский</c:v>
                </c:pt>
                <c:pt idx="2">
                  <c:v>Няндомский</c:v>
                </c:pt>
                <c:pt idx="3">
                  <c:v>Онежский</c:v>
                </c:pt>
                <c:pt idx="4">
                  <c:v>Пинежский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C2-4454-9E7C-BF8F13BFAD6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ОО, в которых созданы Родительские патрули, январь 2023</c:v>
                </c:pt>
              </c:strCache>
            </c:strRef>
          </c:tx>
          <c:spPr>
            <a:solidFill>
              <a:srgbClr val="00B05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7558650505569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C2-4454-9E7C-BF8F13BFAD6B}"/>
                </c:ext>
              </c:extLst>
            </c:dLbl>
            <c:dLbl>
              <c:idx val="3"/>
              <c:layout>
                <c:manualLayout>
                  <c:x val="0"/>
                  <c:y val="3.54105281674654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C2-4454-9E7C-BF8F13BFAD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Лешуконский</c:v>
                </c:pt>
                <c:pt idx="1">
                  <c:v>Мезенский</c:v>
                </c:pt>
                <c:pt idx="2">
                  <c:v>Няндомский</c:v>
                </c:pt>
                <c:pt idx="3">
                  <c:v>Онежский</c:v>
                </c:pt>
                <c:pt idx="4">
                  <c:v>Пинежский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C2-4454-9E7C-BF8F13BFAD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46859048"/>
        <c:axId val="546860128"/>
      </c:barChart>
      <c:catAx>
        <c:axId val="54685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6860128"/>
        <c:crosses val="autoZero"/>
        <c:auto val="1"/>
        <c:lblAlgn val="ctr"/>
        <c:lblOffset val="100"/>
        <c:noMultiLvlLbl val="0"/>
      </c:catAx>
      <c:valAx>
        <c:axId val="5468601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685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Родительские патрули</a:t>
            </a:r>
          </a:p>
        </c:rich>
      </c:tx>
      <c:layout>
        <c:manualLayout>
          <c:xMode val="edge"/>
          <c:yMode val="edge"/>
          <c:x val="0.3690819747626608"/>
          <c:y val="5.874888360167774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ОО в МО на январь 2023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Плесецкий</c:v>
                </c:pt>
                <c:pt idx="1">
                  <c:v>Приморский</c:v>
                </c:pt>
                <c:pt idx="2">
                  <c:v>Устьянский</c:v>
                </c:pt>
                <c:pt idx="3">
                  <c:v>Холмогорский</c:v>
                </c:pt>
                <c:pt idx="4">
                  <c:v>Шенкурский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</c:v>
                </c:pt>
                <c:pt idx="1">
                  <c:v>9</c:v>
                </c:pt>
                <c:pt idx="2">
                  <c:v>14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CC-4BE7-9EBE-9445BBECC5B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ОО, в которых созданы Родительские патрули, июнь 2022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4.3016900561184263E-3"/>
                  <c:y val="4.67206385437693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CC-4BE7-9EBE-9445BBECC5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Плесецкий</c:v>
                </c:pt>
                <c:pt idx="1">
                  <c:v>Приморский</c:v>
                </c:pt>
                <c:pt idx="2">
                  <c:v>Устьянский</c:v>
                </c:pt>
                <c:pt idx="3">
                  <c:v>Холмогорский</c:v>
                </c:pt>
                <c:pt idx="4">
                  <c:v>Шенкурский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14</c:v>
                </c:pt>
                <c:pt idx="1">
                  <c:v>11</c:v>
                </c:pt>
                <c:pt idx="2">
                  <c:v>5</c:v>
                </c:pt>
                <c:pt idx="3">
                  <c:v>10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CC-4BE7-9EBE-9445BBECC5B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ОО, в которых созданы Родительские патрули, январь 2023</c:v>
                </c:pt>
              </c:strCache>
            </c:strRef>
          </c:tx>
          <c:spPr>
            <a:solidFill>
              <a:srgbClr val="00B05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-7.1694834268640553E-4"/>
                  <c:y val="3.75585973852833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5866010371024718E-2"/>
                      <c:h val="2.659282446250560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DCC-4BE7-9EBE-9445BBECC5B7}"/>
                </c:ext>
              </c:extLst>
            </c:dLbl>
            <c:dLbl>
              <c:idx val="3"/>
              <c:layout>
                <c:manualLayout>
                  <c:x val="-1.4338966853728087E-3"/>
                  <c:y val="5.83156705531997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CC-4BE7-9EBE-9445BBECC5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Плесецкий</c:v>
                </c:pt>
                <c:pt idx="1">
                  <c:v>Приморский</c:v>
                </c:pt>
                <c:pt idx="2">
                  <c:v>Устьянский</c:v>
                </c:pt>
                <c:pt idx="3">
                  <c:v>Холмогорский</c:v>
                </c:pt>
                <c:pt idx="4">
                  <c:v>Шенкурский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14</c:v>
                </c:pt>
                <c:pt idx="1">
                  <c:v>9</c:v>
                </c:pt>
                <c:pt idx="2">
                  <c:v>5</c:v>
                </c:pt>
                <c:pt idx="3">
                  <c:v>11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CC-4BE7-9EBE-9445BBECC5B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46859048"/>
        <c:axId val="546860128"/>
      </c:barChart>
      <c:catAx>
        <c:axId val="54685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6860128"/>
        <c:crosses val="autoZero"/>
        <c:auto val="1"/>
        <c:lblAlgn val="ctr"/>
        <c:lblOffset val="100"/>
        <c:noMultiLvlLbl val="0"/>
      </c:catAx>
      <c:valAx>
        <c:axId val="5468601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685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35F76-1928-4403-8B0E-94229DC877F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1650D-6015-4BCA-8E4C-970A3EC8D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756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51650D-6015-4BCA-8E4C-970A3EC8DBA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387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598935"/>
            <a:ext cx="7128792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993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0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49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4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67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07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02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0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0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58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11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FB50-B045-4BFA-B7CB-1F018DB9A5E4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F0786-3C0A-4188-B3EF-2EA951B8E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70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316359"/>
            <a:ext cx="7344816" cy="1896617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ОРГАНИЗАЦИЯ РАБОТЫ РОДИТЕЛЬСКИХ ПАТРУЛЕЙ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3548738"/>
            <a:ext cx="5256584" cy="3024336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Региональный ресурсный центр </a:t>
            </a:r>
          </a:p>
          <a:p>
            <a:pPr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по воспитанию и профилактике деструктивного поведения детей и молодежи в Архангельской области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23D469-382B-6ECB-3599-44C96C88A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97172"/>
            <a:ext cx="3456384" cy="27121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E1575B-1E67-CFB2-845E-01751A9EA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9000"/>
            <a:ext cx="345638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47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925E7-A6AB-BE9B-0A67-3BE678F57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1772816"/>
            <a:ext cx="8242175" cy="4536504"/>
          </a:xfrm>
        </p:spPr>
        <p:txBody>
          <a:bodyPr>
            <a:noAutofit/>
          </a:bodyPr>
          <a:lstStyle/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Конституция Российской Федерации (12.12.1993 с изменениями, одобренными в ходе общероссийского голосования 01.07.2020);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Конвенция ООН о правах ребенка (для РФ вступила в силу 15.12.1990);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24.06.1999 N 120-ФЗ (ред. от 21.11.2022) «Об основах системы профилактики безнадзорности и правонарушений несовершеннолетних»;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Федеральный закон от 29 декабря 2012 г. N 273-ФЗ «Об образовании в Российской Федерации»;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Федеральный закон от 19.05.1995 (в </a:t>
            </a:r>
            <a:r>
              <a:rPr kumimoji="0" lang="ru-RU" sz="20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ред.от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05.12.2020) №82-ФЗ «Об общественных объединениях»;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иные нормативные правовые акты Российской Федерации, Архангельской области, муниципалитетов;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локальные правовые акты образовательных организаций.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960420-DF15-B8D1-7954-D6FDFA55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9671" y="116633"/>
            <a:ext cx="7344815" cy="1080119"/>
          </a:xfrm>
        </p:spPr>
        <p:txBody>
          <a:bodyPr/>
          <a:lstStyle/>
          <a:p>
            <a:pPr algn="ctr"/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j-ea"/>
                <a:cs typeface="Times New Roman" panose="02020603050405020304" pitchFamily="18" charset="0"/>
              </a:rPr>
              <a:t>Нормативно-правовая основа деятельности Родительских патрулей</a:t>
            </a:r>
            <a:endParaRPr lang="ru-RU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B039CAD5-30DE-10F6-74E3-FDC473B2997A}"/>
              </a:ext>
            </a:extLst>
          </p:cNvPr>
          <p:cNvSpPr/>
          <p:nvPr/>
        </p:nvSpPr>
        <p:spPr>
          <a:xfrm>
            <a:off x="403631" y="1924509"/>
            <a:ext cx="288032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77DB97F5-F767-36AB-494A-261A0D6B7AE8}"/>
              </a:ext>
            </a:extLst>
          </p:cNvPr>
          <p:cNvSpPr/>
          <p:nvPr/>
        </p:nvSpPr>
        <p:spPr>
          <a:xfrm>
            <a:off x="399731" y="2513296"/>
            <a:ext cx="288032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2788BAC9-20FF-9562-F9E5-5DFCB62CED68}"/>
              </a:ext>
            </a:extLst>
          </p:cNvPr>
          <p:cNvSpPr/>
          <p:nvPr/>
        </p:nvSpPr>
        <p:spPr>
          <a:xfrm>
            <a:off x="434280" y="5868507"/>
            <a:ext cx="288032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5B58D8B2-40EF-1A3E-0F51-E0E5009D6E3E}"/>
              </a:ext>
            </a:extLst>
          </p:cNvPr>
          <p:cNvSpPr/>
          <p:nvPr/>
        </p:nvSpPr>
        <p:spPr>
          <a:xfrm>
            <a:off x="417006" y="5265095"/>
            <a:ext cx="288032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9772F206-0C8A-E5FE-2234-EFAE29C1F7B9}"/>
              </a:ext>
            </a:extLst>
          </p:cNvPr>
          <p:cNvSpPr/>
          <p:nvPr/>
        </p:nvSpPr>
        <p:spPr>
          <a:xfrm>
            <a:off x="434280" y="4673241"/>
            <a:ext cx="288032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EE273ECD-FBE6-E98E-7184-13BB8712345C}"/>
              </a:ext>
            </a:extLst>
          </p:cNvPr>
          <p:cNvSpPr/>
          <p:nvPr/>
        </p:nvSpPr>
        <p:spPr>
          <a:xfrm>
            <a:off x="399731" y="4023801"/>
            <a:ext cx="288032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2E5A014F-BABA-ACA3-A3BB-0F2C9D4FFBF1}"/>
              </a:ext>
            </a:extLst>
          </p:cNvPr>
          <p:cNvSpPr/>
          <p:nvPr/>
        </p:nvSpPr>
        <p:spPr>
          <a:xfrm>
            <a:off x="399731" y="3141705"/>
            <a:ext cx="288032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3064E0-20C2-55B8-D440-F79374A89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3"/>
            <a:ext cx="1835026" cy="122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65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EC236-DA41-46AC-F17F-8A05077A7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1484784"/>
            <a:ext cx="7128792" cy="1470025"/>
          </a:xfrm>
        </p:spPr>
        <p:txBody>
          <a:bodyPr>
            <a:normAutofit/>
          </a:bodyPr>
          <a:lstStyle/>
          <a:p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Цель организации работы Родительских патрулей</a:t>
            </a:r>
            <a:endParaRPr lang="ru-RU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347C61-B579-C6AC-E6E1-B8D1D007A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592" y="3501008"/>
            <a:ext cx="7344816" cy="244827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овместное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решение проблем, способствующих правонарушениям и антиобщественному поведению несовершеннолетних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604E4B-4400-A3D1-5202-8EC4BB0B58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994355"/>
            <a:ext cx="1651248" cy="183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72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619"/>
            <a:ext cx="8229600" cy="1061739"/>
          </a:xfrm>
        </p:spPr>
        <p:txBody>
          <a:bodyPr>
            <a:normAutofit fontScale="90000"/>
          </a:bodyPr>
          <a:lstStyle/>
          <a:p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66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Line 256"/>
          <p:cNvSpPr>
            <a:spLocks noChangeShapeType="1"/>
          </p:cNvSpPr>
          <p:nvPr/>
        </p:nvSpPr>
        <p:spPr bwMode="gray">
          <a:xfrm>
            <a:off x="2339752" y="2378028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257"/>
          <p:cNvSpPr>
            <a:spLocks noChangeArrowheads="1"/>
          </p:cNvSpPr>
          <p:nvPr/>
        </p:nvSpPr>
        <p:spPr bwMode="gray">
          <a:xfrm rot="3419336">
            <a:off x="720764" y="1889078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" name="Text Box 258"/>
          <p:cNvSpPr txBox="1">
            <a:spLocks noChangeArrowheads="1"/>
          </p:cNvSpPr>
          <p:nvPr/>
        </p:nvSpPr>
        <p:spPr bwMode="gray">
          <a:xfrm>
            <a:off x="1575031" y="1782947"/>
            <a:ext cx="751937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несовершеннолетних, находящихся в социально опасном положении</a:t>
            </a:r>
            <a:endParaRPr lang="en-US" sz="2000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" name="Text Box 259"/>
          <p:cNvSpPr txBox="1">
            <a:spLocks noChangeArrowheads="1"/>
          </p:cNvSpPr>
          <p:nvPr/>
        </p:nvSpPr>
        <p:spPr bwMode="gray">
          <a:xfrm>
            <a:off x="783469" y="192082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12" name="Line 260"/>
          <p:cNvSpPr>
            <a:spLocks noChangeShapeType="1"/>
          </p:cNvSpPr>
          <p:nvPr/>
        </p:nvSpPr>
        <p:spPr bwMode="gray">
          <a:xfrm>
            <a:off x="2154305" y="356692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261"/>
          <p:cNvSpPr>
            <a:spLocks noChangeArrowheads="1"/>
          </p:cNvSpPr>
          <p:nvPr/>
        </p:nvSpPr>
        <p:spPr bwMode="gray">
          <a:xfrm rot="3419336">
            <a:off x="696765" y="3032150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4" name="Text Box 262"/>
          <p:cNvSpPr txBox="1">
            <a:spLocks noChangeArrowheads="1"/>
          </p:cNvSpPr>
          <p:nvPr/>
        </p:nvSpPr>
        <p:spPr bwMode="gray">
          <a:xfrm>
            <a:off x="813720" y="306390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15" name="Line 263"/>
          <p:cNvSpPr>
            <a:spLocks noChangeShapeType="1"/>
          </p:cNvSpPr>
          <p:nvPr/>
        </p:nvSpPr>
        <p:spPr bwMode="gray">
          <a:xfrm>
            <a:off x="2230551" y="4698007"/>
            <a:ext cx="4799012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Rectangle 264"/>
          <p:cNvSpPr>
            <a:spLocks noChangeArrowheads="1"/>
          </p:cNvSpPr>
          <p:nvPr/>
        </p:nvSpPr>
        <p:spPr bwMode="gray">
          <a:xfrm rot="3419336">
            <a:off x="739185" y="4175221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7" name="Text Box 265"/>
          <p:cNvSpPr txBox="1">
            <a:spLocks noChangeArrowheads="1"/>
          </p:cNvSpPr>
          <p:nvPr/>
        </p:nvSpPr>
        <p:spPr bwMode="gray">
          <a:xfrm>
            <a:off x="867017" y="421826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19" name="Rectangle 267"/>
          <p:cNvSpPr>
            <a:spLocks noChangeArrowheads="1"/>
          </p:cNvSpPr>
          <p:nvPr/>
        </p:nvSpPr>
        <p:spPr bwMode="ltGray">
          <a:xfrm rot="3419336">
            <a:off x="751015" y="5452075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0" name="Text Box 268"/>
          <p:cNvSpPr txBox="1">
            <a:spLocks noChangeArrowheads="1"/>
          </p:cNvSpPr>
          <p:nvPr/>
        </p:nvSpPr>
        <p:spPr bwMode="gray">
          <a:xfrm>
            <a:off x="783469" y="5481592"/>
            <a:ext cx="441147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 dirty="0">
                <a:solidFill>
                  <a:srgbClr val="FFFFFF"/>
                </a:solidFill>
                <a:latin typeface="Arial" charset="0"/>
              </a:rPr>
              <a:t> 4</a:t>
            </a:r>
            <a:endParaRPr lang="en-US" sz="24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" name="Text Box 269"/>
          <p:cNvSpPr txBox="1">
            <a:spLocks noChangeArrowheads="1"/>
          </p:cNvSpPr>
          <p:nvPr/>
        </p:nvSpPr>
        <p:spPr bwMode="gray">
          <a:xfrm>
            <a:off x="1575031" y="2975617"/>
            <a:ext cx="7071009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предприятий торговли, в которых осуществляется продажа несовершеннолетним алкогольной и табачной продукции</a:t>
            </a:r>
            <a:endParaRPr lang="en-US" dirty="0">
              <a:latin typeface="Bahnschrift Condensed" panose="020B0502040204020203" pitchFamily="34" charset="0"/>
            </a:endParaRPr>
          </a:p>
        </p:txBody>
      </p:sp>
      <p:sp>
        <p:nvSpPr>
          <p:cNvPr id="22" name="Text Box 270"/>
          <p:cNvSpPr txBox="1">
            <a:spLocks noChangeArrowheads="1"/>
          </p:cNvSpPr>
          <p:nvPr/>
        </p:nvSpPr>
        <p:spPr bwMode="gray">
          <a:xfrm>
            <a:off x="1695148" y="4096518"/>
            <a:ext cx="660340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и пресечение случаев вовлечения несовершеннолетних в совершение правонарушений и преступлений</a:t>
            </a:r>
            <a:endParaRPr lang="en-US" b="1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4" name="Text Box 272"/>
          <p:cNvSpPr txBox="1">
            <a:spLocks noChangeArrowheads="1"/>
          </p:cNvSpPr>
          <p:nvPr/>
        </p:nvSpPr>
        <p:spPr bwMode="gray">
          <a:xfrm>
            <a:off x="1635088" y="5149394"/>
            <a:ext cx="7329399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роли семьи в деле воспитания детей, а также создание условий для совместных усилий родителей и учителей в воспитании несовершеннолетних и защите </a:t>
            </a:r>
          </a:p>
          <a:p>
            <a:pPr eaLnBrk="0" hangingPunct="0"/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законных прав и интересов</a:t>
            </a:r>
            <a:endParaRPr lang="en-US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Line 253">
            <a:extLst>
              <a:ext uri="{FF2B5EF4-FFF2-40B4-BE49-F238E27FC236}">
                <a16:creationId xmlns:a16="http://schemas.microsoft.com/office/drawing/2014/main" id="{B4248186-FF9E-38C1-4FFA-323D2EDE7572}"/>
              </a:ext>
            </a:extLst>
          </p:cNvPr>
          <p:cNvSpPr>
            <a:spLocks noChangeShapeType="1"/>
          </p:cNvSpPr>
          <p:nvPr/>
        </p:nvSpPr>
        <p:spPr bwMode="gray">
          <a:xfrm>
            <a:off x="2230551" y="6021288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D6CA4C-9B02-3259-B2D0-7B68D6830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741" y="123620"/>
            <a:ext cx="1203711" cy="146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99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82E21E8-7735-0E18-FD5C-03BFCBC9D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Анализ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50F4234-011F-49DB-9ACB-B120FCF98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081654"/>
              </p:ext>
            </p:extLst>
          </p:nvPr>
        </p:nvGraphicFramePr>
        <p:xfrm>
          <a:off x="251520" y="1556792"/>
          <a:ext cx="8767264" cy="521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9994E1-CAAF-3282-3A31-B2FF8397D6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6" y="82178"/>
            <a:ext cx="2430560" cy="176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75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C0DD14C-554F-190F-41C3-0186ACC29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178"/>
            <a:ext cx="8229600" cy="89855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Анализ</a:t>
            </a:r>
            <a:r>
              <a:rPr lang="ru-RU" dirty="0"/>
              <a:t> 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576AB597-FB39-3E77-7F2C-51EE3A40DC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197944"/>
              </p:ext>
            </p:extLst>
          </p:nvPr>
        </p:nvGraphicFramePr>
        <p:xfrm>
          <a:off x="107504" y="1196752"/>
          <a:ext cx="8928992" cy="558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842812-5772-A123-4277-54C5B2C573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2178"/>
            <a:ext cx="2448272" cy="161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25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C0DD14C-554F-190F-41C3-0186ACC29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178"/>
            <a:ext cx="8229600" cy="89855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Анализ</a:t>
            </a:r>
            <a:r>
              <a:rPr lang="ru-RU" dirty="0"/>
              <a:t>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055E320-42D0-0BCF-D588-F07EE843B3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983534"/>
              </p:ext>
            </p:extLst>
          </p:nvPr>
        </p:nvGraphicFramePr>
        <p:xfrm>
          <a:off x="179512" y="1124744"/>
          <a:ext cx="8856983" cy="5659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D85B54-A67C-ADB6-4792-125E09170D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6" y="82178"/>
            <a:ext cx="2430560" cy="176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66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C0DD14C-554F-190F-41C3-0186ACC29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794"/>
            <a:ext cx="8229600" cy="978942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Анализ</a:t>
            </a:r>
            <a:r>
              <a:rPr lang="ru-RU" dirty="0"/>
              <a:t> 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7F995768-B882-512F-892D-8ACCEAD92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975265"/>
              </p:ext>
            </p:extLst>
          </p:nvPr>
        </p:nvGraphicFramePr>
        <p:xfrm>
          <a:off x="179512" y="1124744"/>
          <a:ext cx="8856984" cy="5659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33A5A-8E73-7A5E-56C1-51DA7D522E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6" y="82178"/>
            <a:ext cx="2430560" cy="176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29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C0DD14C-554F-190F-41C3-0186ACC29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Анализ</a:t>
            </a:r>
            <a:r>
              <a:rPr lang="ru-RU" dirty="0"/>
              <a:t> 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A2C452AD-88F4-83DB-0B6A-99E80759EA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4054507"/>
              </p:ext>
            </p:extLst>
          </p:nvPr>
        </p:nvGraphicFramePr>
        <p:xfrm>
          <a:off x="107504" y="1196752"/>
          <a:ext cx="892899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13A06B-393E-E615-E36F-C5622EEA92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6" y="82178"/>
            <a:ext cx="2430560" cy="176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45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A3410D8-1DB7-C704-CB95-3A4CBB0C1750}"/>
              </a:ext>
            </a:extLst>
          </p:cNvPr>
          <p:cNvSpPr/>
          <p:nvPr/>
        </p:nvSpPr>
        <p:spPr>
          <a:xfrm>
            <a:off x="369004" y="5373216"/>
            <a:ext cx="398697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F391B32-54F9-5006-1B4D-9B4C401A5194}"/>
              </a:ext>
            </a:extLst>
          </p:cNvPr>
          <p:cNvSpPr/>
          <p:nvPr/>
        </p:nvSpPr>
        <p:spPr>
          <a:xfrm>
            <a:off x="4788025" y="5373216"/>
            <a:ext cx="3986972" cy="10801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CEC04E3-F5BA-D2FB-21B3-8EC588B01F1B}"/>
              </a:ext>
            </a:extLst>
          </p:cNvPr>
          <p:cNvSpPr/>
          <p:nvPr/>
        </p:nvSpPr>
        <p:spPr>
          <a:xfrm>
            <a:off x="4670540" y="3573016"/>
            <a:ext cx="4104456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8F5E1A2-AF75-C2E2-2999-12CB15F4AA0A}"/>
              </a:ext>
            </a:extLst>
          </p:cNvPr>
          <p:cNvSpPr/>
          <p:nvPr/>
        </p:nvSpPr>
        <p:spPr>
          <a:xfrm>
            <a:off x="4670540" y="1865576"/>
            <a:ext cx="4104456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BF5C6-E8EC-4B28-AEF6-C89100275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916832"/>
            <a:ext cx="3778696" cy="1080119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Профилактика правонарушений в подростковой и молодежной среде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9AF39D-AEDE-1472-C4C6-50FBDEBE7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2" y="281400"/>
            <a:ext cx="7772400" cy="10081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Направления деятельности 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Родительских патрулей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24EB6D-351B-2747-AE14-D8822D50CFA4}"/>
              </a:ext>
            </a:extLst>
          </p:cNvPr>
          <p:cNvSpPr txBox="1"/>
          <p:nvPr/>
        </p:nvSpPr>
        <p:spPr>
          <a:xfrm>
            <a:off x="4854588" y="5497777"/>
            <a:ext cx="38164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РАБОТА С РОДИТЕЛЬСКОЙ ОБЩЕСТВЕННОСТЬЮ</a:t>
            </a:r>
            <a:endParaRPr lang="ru-RU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89D63A-7EA3-B78A-60E4-9823AAAE1A43}"/>
              </a:ext>
            </a:extLst>
          </p:cNvPr>
          <p:cNvSpPr txBox="1"/>
          <p:nvPr/>
        </p:nvSpPr>
        <p:spPr>
          <a:xfrm>
            <a:off x="4743527" y="3698395"/>
            <a:ext cx="3960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ОЗДОРОВЛЕНИЕ ИНФОРМАЦИОННОГО ПРОСТРАНСТВА </a:t>
            </a:r>
            <a:endParaRPr lang="ru-RU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A7BA6-9BD9-B41C-99BD-4E7466FE2B57}"/>
              </a:ext>
            </a:extLst>
          </p:cNvPr>
          <p:cNvSpPr txBox="1"/>
          <p:nvPr/>
        </p:nvSpPr>
        <p:spPr>
          <a:xfrm>
            <a:off x="456184" y="5497777"/>
            <a:ext cx="34381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СОХРАНЕНИЕ И ПОДНЯТИЕ СТАТУСА СЕМЬИ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B9E77F-F410-C3D3-3D28-A834D99BA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65576"/>
            <a:ext cx="4419999" cy="300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23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722" y="693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Bahnschrift Condensed" panose="020B0502040204020203" pitchFamily="34" charset="0"/>
                <a:cs typeface="Times New Roman" panose="02020603050405020304" pitchFamily="18" charset="0"/>
              </a:rPr>
              <a:t>Основные принципы организации работы  Родительских патрулей</a:t>
            </a:r>
            <a:endParaRPr lang="ru-RU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AutoShape 13"/>
          <p:cNvSpPr>
            <a:spLocks noChangeArrowheads="1"/>
          </p:cNvSpPr>
          <p:nvPr/>
        </p:nvSpPr>
        <p:spPr bwMode="gray">
          <a:xfrm>
            <a:off x="3373810" y="3346450"/>
            <a:ext cx="2587625" cy="249713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AutoShape 14"/>
          <p:cNvSpPr>
            <a:spLocks noChangeArrowheads="1"/>
          </p:cNvSpPr>
          <p:nvPr/>
        </p:nvSpPr>
        <p:spPr bwMode="gray">
          <a:xfrm>
            <a:off x="6137647" y="3346450"/>
            <a:ext cx="2587625" cy="249713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6277347" y="3095625"/>
            <a:ext cx="2355850" cy="523875"/>
            <a:chOff x="3964" y="2071"/>
            <a:chExt cx="1484" cy="330"/>
          </a:xfrm>
        </p:grpSpPr>
        <p:sp>
          <p:nvSpPr>
            <p:cNvPr id="6" name="AutoShape 16"/>
            <p:cNvSpPr>
              <a:spLocks noChangeArrowheads="1"/>
            </p:cNvSpPr>
            <p:nvPr/>
          </p:nvSpPr>
          <p:spPr bwMode="lt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algn="ctr">
              <a:solidFill>
                <a:srgbClr val="FFFFFF">
                  <a:alpha val="7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17"/>
            <p:cNvSpPr>
              <a:spLocks noChangeArrowheads="1"/>
            </p:cNvSpPr>
            <p:nvPr/>
          </p:nvSpPr>
          <p:spPr bwMode="lt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" name="Rectangle 18"/>
          <p:cNvSpPr>
            <a:spLocks noChangeArrowheads="1"/>
          </p:cNvSpPr>
          <p:nvPr/>
        </p:nvSpPr>
        <p:spPr bwMode="black">
          <a:xfrm>
            <a:off x="6720948" y="3146425"/>
            <a:ext cx="146706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charset="0"/>
              </a:rPr>
              <a:t>ПРИНЦИП</a:t>
            </a:r>
            <a:endParaRPr lang="en-US" sz="2000" b="1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9" name="Group 19"/>
          <p:cNvGrpSpPr>
            <a:grpSpLocks/>
          </p:cNvGrpSpPr>
          <p:nvPr/>
        </p:nvGrpSpPr>
        <p:grpSpPr bwMode="auto">
          <a:xfrm>
            <a:off x="3484935" y="3095625"/>
            <a:ext cx="2355850" cy="523875"/>
            <a:chOff x="2140" y="2071"/>
            <a:chExt cx="1484" cy="330"/>
          </a:xfrm>
        </p:grpSpPr>
        <p:sp>
          <p:nvSpPr>
            <p:cNvPr id="10" name="AutoShape 20"/>
            <p:cNvSpPr>
              <a:spLocks noChangeArrowheads="1"/>
            </p:cNvSpPr>
            <p:nvPr/>
          </p:nvSpPr>
          <p:spPr bwMode="ltGray">
            <a:xfrm>
              <a:off x="2140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 algn="ctr">
              <a:solidFill>
                <a:srgbClr val="FFFFFF">
                  <a:alpha val="7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AutoShape 21"/>
            <p:cNvSpPr>
              <a:spLocks noChangeArrowheads="1"/>
            </p:cNvSpPr>
            <p:nvPr/>
          </p:nvSpPr>
          <p:spPr bwMode="ltGray">
            <a:xfrm>
              <a:off x="2163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folHlink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" name="Rectangle 22"/>
          <p:cNvSpPr>
            <a:spLocks noChangeArrowheads="1"/>
          </p:cNvSpPr>
          <p:nvPr/>
        </p:nvSpPr>
        <p:spPr bwMode="black">
          <a:xfrm>
            <a:off x="3922181" y="3146425"/>
            <a:ext cx="146706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charset="0"/>
              </a:rPr>
              <a:t>ПРИНЦИП</a:t>
            </a:r>
            <a:endParaRPr lang="en-US" sz="20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3" name="AutoShape 23"/>
          <p:cNvSpPr>
            <a:spLocks noChangeArrowheads="1"/>
          </p:cNvSpPr>
          <p:nvPr/>
        </p:nvSpPr>
        <p:spPr bwMode="gray">
          <a:xfrm>
            <a:off x="611560" y="3346450"/>
            <a:ext cx="2587625" cy="249713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24"/>
          <p:cNvSpPr>
            <a:spLocks noChangeArrowheads="1"/>
          </p:cNvSpPr>
          <p:nvPr/>
        </p:nvSpPr>
        <p:spPr bwMode="ltGray">
          <a:xfrm>
            <a:off x="709985" y="3095625"/>
            <a:ext cx="2355850" cy="523875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38100" algn="ctr">
            <a:solidFill>
              <a:srgbClr val="FFFFFF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AutoShape 25"/>
          <p:cNvSpPr>
            <a:spLocks noChangeArrowheads="1"/>
          </p:cNvSpPr>
          <p:nvPr/>
        </p:nvSpPr>
        <p:spPr bwMode="ltGray">
          <a:xfrm>
            <a:off x="746497" y="3127375"/>
            <a:ext cx="2273300" cy="125413"/>
          </a:xfrm>
          <a:prstGeom prst="roundRect">
            <a:avLst>
              <a:gd name="adj" fmla="val 28356"/>
            </a:avLst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chemeClr val="hlink">
                  <a:alpha val="70000"/>
                </a:scheme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Rectangle 26"/>
          <p:cNvSpPr>
            <a:spLocks noChangeArrowheads="1"/>
          </p:cNvSpPr>
          <p:nvPr/>
        </p:nvSpPr>
        <p:spPr bwMode="black">
          <a:xfrm>
            <a:off x="1147234" y="3146425"/>
            <a:ext cx="146706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charset="0"/>
              </a:rPr>
              <a:t>ПРИНЦИП</a:t>
            </a:r>
            <a:endParaRPr lang="en-US" sz="20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gray">
          <a:xfrm>
            <a:off x="611561" y="3889375"/>
            <a:ext cx="2500310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ДОБРОВОЛЬНОСТИ</a:t>
            </a:r>
          </a:p>
          <a:p>
            <a:pPr algn="ctr" eaLnBrk="0" hangingPunct="0"/>
            <a:r>
              <a:rPr lang="ru-RU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*к добровольной деятельности Родительских патрулей привлекаются лица от 18 лет</a:t>
            </a:r>
            <a:endParaRPr lang="en-US" b="1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gray">
          <a:xfrm>
            <a:off x="3445247" y="3922713"/>
            <a:ext cx="2506663" cy="17235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РАВНОПРАВИЯ</a:t>
            </a:r>
          </a:p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и уважения прав и свобод личности</a:t>
            </a:r>
            <a:endParaRPr lang="en-US" sz="2800" b="1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0" name="Text Box 30"/>
          <p:cNvSpPr txBox="1">
            <a:spLocks noChangeArrowheads="1"/>
          </p:cNvSpPr>
          <p:nvPr/>
        </p:nvSpPr>
        <p:spPr bwMode="gray">
          <a:xfrm>
            <a:off x="6186860" y="3922713"/>
            <a:ext cx="2506662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НЕУКОСНИТЕЛЬНОГО СОБЛЮДЕНИЯ ДЕЙСТВУЮЩЕГО ЗАКОНОДАТЕЛЬСТВА</a:t>
            </a:r>
            <a:endParaRPr lang="en-US" sz="2400" b="1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716335" y="1600200"/>
            <a:ext cx="258762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buSzPct val="95000"/>
            </a:pPr>
            <a:r>
              <a:rPr lang="ru-RU" sz="800" b="1" dirty="0">
                <a:latin typeface="Arial" charset="0"/>
              </a:rPr>
              <a:t>.</a:t>
            </a:r>
            <a:endParaRPr lang="en-US" sz="800" b="1" dirty="0">
              <a:latin typeface="Arial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8FCB1D6-7FFC-9869-1FA1-6FC0D81AE1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34" y="1790843"/>
            <a:ext cx="1378496" cy="114874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951FED7-896D-03E3-3982-346485335B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467" y="1790843"/>
            <a:ext cx="1378496" cy="114874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B585019-4317-853A-B395-B8959A3689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39" y="1781153"/>
            <a:ext cx="1378496" cy="114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61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1AEA21-E024-CE83-82DF-93CF1554B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51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Документация для организации работы 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Родительского патруля</a:t>
            </a:r>
            <a:endParaRPr lang="ru-RU" sz="36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1656E-7EEE-C04E-6F58-BAE5079DD1B5}"/>
              </a:ext>
            </a:extLst>
          </p:cNvPr>
          <p:cNvSpPr txBox="1"/>
          <p:nvPr/>
        </p:nvSpPr>
        <p:spPr>
          <a:xfrm>
            <a:off x="448235" y="1712259"/>
            <a:ext cx="8136904" cy="5298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Приказ о создании Родительского патруля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  Положение о Родительском патруле в образовательной                          организации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  Состав Родительского патруля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План работы Родительского патруля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  График патрулирования</a:t>
            </a:r>
          </a:p>
          <a:p>
            <a:pPr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  Журнал регистрации инструктажей с членами Родительских       </a:t>
            </a:r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патрулей</a:t>
            </a:r>
          </a:p>
          <a:p>
            <a:pPr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  Памятки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SemiBold Condensed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C83246-4A3B-B495-3F9B-550562EB4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4" y="1694965"/>
            <a:ext cx="515782" cy="4290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2C10B6-5456-89EA-DFE2-7045ACB92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4" y="2316137"/>
            <a:ext cx="515782" cy="4290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198579-B594-1179-5857-714FE53EB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4" y="3359948"/>
            <a:ext cx="515782" cy="42905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154750-2C64-DBFD-A575-252544611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4" y="3861846"/>
            <a:ext cx="515782" cy="429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E593DD-196C-2852-E37D-945270A7E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18" y="5971178"/>
            <a:ext cx="515782" cy="4290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C9542C-7310-6461-D0A7-56C0E73CB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4" y="4931212"/>
            <a:ext cx="515782" cy="4290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191D56-177E-23F6-ED84-07A69A906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4" y="4391569"/>
            <a:ext cx="515782" cy="42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63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F27E7-E996-4910-38DF-619DF33B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Проектная д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окументация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для организации работы Родительского патруля </a:t>
            </a:r>
            <a:endParaRPr lang="ru-RU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EF7EB-9D6F-1C57-4550-D67E8ED83CCA}"/>
              </a:ext>
            </a:extLst>
          </p:cNvPr>
          <p:cNvSpPr txBox="1"/>
          <p:nvPr/>
        </p:nvSpPr>
        <p:spPr>
          <a:xfrm>
            <a:off x="251519" y="1538699"/>
            <a:ext cx="3033591" cy="3206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приказа о создании Родительского патруля на базе образовательной организации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89F86D-1C0C-3A42-EE4A-FDCADC644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221" y="1556792"/>
            <a:ext cx="5299260" cy="50697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E14AED-6EAD-C948-C719-22E74FFB65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745539"/>
            <a:ext cx="2016224" cy="191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18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F27E7-E996-4910-38DF-619DF33B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8219"/>
            <a:ext cx="8229600" cy="913372"/>
          </a:xfrm>
        </p:spPr>
        <p:txBody>
          <a:bodyPr>
            <a:normAutofit fontScale="90000"/>
          </a:bodyPr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j-ea"/>
                <a:cs typeface="Times New Roman" panose="02020603050405020304" pitchFamily="18" charset="0"/>
              </a:rPr>
              <a:t>Проектная документация для организации работы Родительского патруля </a:t>
            </a:r>
            <a:endParaRPr lang="ru-RU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EF7EB-9D6F-1C57-4550-D67E8ED83CCA}"/>
              </a:ext>
            </a:extLst>
          </p:cNvPr>
          <p:cNvSpPr txBox="1"/>
          <p:nvPr/>
        </p:nvSpPr>
        <p:spPr>
          <a:xfrm>
            <a:off x="80065" y="1700808"/>
            <a:ext cx="3051775" cy="213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4000" b="1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Положение </a:t>
            </a:r>
          </a:p>
          <a:p>
            <a:pPr algn="ctr" defTabSz="457200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4000" b="1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о Родительском патруле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B22AD5-FB3A-36ED-5311-AFDD117E4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1268760"/>
            <a:ext cx="4294375" cy="29404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6042CC-03FF-E88E-4B6E-A5A5A0047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3429000"/>
            <a:ext cx="4563943" cy="34851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A58415-E5A7-9C10-BFE3-04C77AC4E1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07" y="4077072"/>
            <a:ext cx="2481225" cy="23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87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F27E7-E996-4910-38DF-619DF33B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j-ea"/>
                <a:cs typeface="Times New Roman" panose="02020603050405020304" pitchFamily="18" charset="0"/>
              </a:rPr>
              <a:t>Проектная документация для организации работы Родительского патруля </a:t>
            </a:r>
            <a:endParaRPr lang="ru-RU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EF7EB-9D6F-1C57-4550-D67E8ED83CCA}"/>
              </a:ext>
            </a:extLst>
          </p:cNvPr>
          <p:cNvSpPr txBox="1"/>
          <p:nvPr/>
        </p:nvSpPr>
        <p:spPr>
          <a:xfrm>
            <a:off x="80065" y="1700808"/>
            <a:ext cx="3051775" cy="213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4000" b="1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План работы </a:t>
            </a:r>
          </a:p>
          <a:p>
            <a:pPr algn="ctr" defTabSz="457200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4000" b="1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Родительского патруля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A58415-E5A7-9C10-BFE3-04C77AC4E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07" y="4077072"/>
            <a:ext cx="2481225" cy="23522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D8EC2A-7569-EF89-F088-A1C0757D8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88" y="1710517"/>
            <a:ext cx="5139312" cy="48691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88070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F27E7-E996-4910-38DF-619DF33B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1297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j-ea"/>
                <a:cs typeface="Times New Roman" panose="02020603050405020304" pitchFamily="18" charset="0"/>
              </a:rPr>
              <a:t>Проектная документация для организации работы Родительского патруля </a:t>
            </a:r>
            <a:endParaRPr lang="ru-RU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EF7EB-9D6F-1C57-4550-D67E8ED83CCA}"/>
              </a:ext>
            </a:extLst>
          </p:cNvPr>
          <p:cNvSpPr txBox="1"/>
          <p:nvPr/>
        </p:nvSpPr>
        <p:spPr>
          <a:xfrm>
            <a:off x="390364" y="1628800"/>
            <a:ext cx="8363272" cy="131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Проект формы ж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урнала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регистрации инструктажей* с участниками рейдов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</a:b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5E97903-599D-0B0D-7AEE-E781EE6D8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984661"/>
              </p:ext>
            </p:extLst>
          </p:nvPr>
        </p:nvGraphicFramePr>
        <p:xfrm>
          <a:off x="179512" y="2561442"/>
          <a:ext cx="8928993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2141770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3784064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76637350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01923020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1868318631"/>
                    </a:ext>
                  </a:extLst>
                </a:gridCol>
                <a:gridCol w="2088233">
                  <a:extLst>
                    <a:ext uri="{9D8B030D-6E8A-4147-A177-3AD203B41FA5}">
                      <a16:colId xmlns:a16="http://schemas.microsoft.com/office/drawing/2014/main" val="3359427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№ </a:t>
                      </a:r>
                      <a:r>
                        <a:rPr lang="ru-RU" dirty="0" err="1">
                          <a:solidFill>
                            <a:srgbClr val="002060"/>
                          </a:solidFill>
                        </a:rPr>
                        <a:t>п.п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Дата проведения инструктажа</a:t>
                      </a:r>
                    </a:p>
                    <a:p>
                      <a:pPr algn="ctr"/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№ и/или наименование инструкции</a:t>
                      </a:r>
                    </a:p>
                    <a:p>
                      <a:pPr algn="ctr"/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Ф.И.О.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инструктора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Ф.И.О инструктируемого</a:t>
                      </a:r>
                    </a:p>
                    <a:p>
                      <a:pPr algn="ctr"/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Подпись инструктируемого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74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59585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F00D1B-5E47-E13F-A8C1-0A6824FDE9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509120"/>
            <a:ext cx="2396255" cy="2271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9EDB51-55C4-CBB6-11FE-1F380E9088D0}"/>
              </a:ext>
            </a:extLst>
          </p:cNvPr>
          <p:cNvSpPr txBox="1"/>
          <p:nvPr/>
        </p:nvSpPr>
        <p:spPr>
          <a:xfrm>
            <a:off x="2915815" y="4639312"/>
            <a:ext cx="6192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Times New Roman" panose="02020603050405020304" pitchFamily="18" charset="0"/>
              </a:rPr>
              <a:t>(*в соответствии с инструкцией, разработанной в образовательной организации)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0239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F27E7-E996-4910-38DF-619DF33B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88" y="68687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j-ea"/>
                <a:cs typeface="Times New Roman" panose="02020603050405020304" pitchFamily="18" charset="0"/>
              </a:rPr>
              <a:t>Проектная документация для организации работы Родительского патруля </a:t>
            </a:r>
            <a:endParaRPr lang="ru-RU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EF7EB-9D6F-1C57-4550-D67E8ED83CCA}"/>
              </a:ext>
            </a:extLst>
          </p:cNvPr>
          <p:cNvSpPr txBox="1"/>
          <p:nvPr/>
        </p:nvSpPr>
        <p:spPr>
          <a:xfrm>
            <a:off x="457200" y="2276872"/>
            <a:ext cx="2026568" cy="2009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*Справка об итогах рейдов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FA828-827D-C6D6-1441-CCC577730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1772816"/>
            <a:ext cx="5904670" cy="4896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C36284-5C97-B8FA-A4CA-8929E43F4D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06" y="4437112"/>
            <a:ext cx="2481225" cy="23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36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98247-F17E-7D76-249B-D75F54735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56702"/>
          </a:xfrm>
        </p:spPr>
        <p:txBody>
          <a:bodyPr>
            <a:noAutofit/>
          </a:bodyPr>
          <a:lstStyle/>
          <a:p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</a:rPr>
              <a:t>Материалы и ресурсы</a:t>
            </a:r>
            <a:endParaRPr lang="ru-RU" sz="4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18A6BF-393F-72B2-5400-73501310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2195736" cy="4392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861185-3F84-84E9-3397-C241183101E8}"/>
              </a:ext>
            </a:extLst>
          </p:cNvPr>
          <p:cNvSpPr txBox="1"/>
          <p:nvPr/>
        </p:nvSpPr>
        <p:spPr>
          <a:xfrm>
            <a:off x="2015208" y="1436003"/>
            <a:ext cx="7128792" cy="5421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      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* проект приказа о создании в образовательной организации Родительского     патруля;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	*проект положения об организации работы Родительского патруля;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	* проект формы справки об итогах патрулирования;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	* проект формы для заполнения списка ответственных и графика рейдов Родительского патруля;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	* проект плана работы Родительского патруля;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	* проект формы журнала учета рейдов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(указывается № п/п, дата и время проведения, объект проведения рейда, Ф.И.О. участников рейда, результаты проведения рейда);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*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проект формы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журнала регистрации инструктажа с участниками рейда;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	* памятки по безопасности.</a:t>
            </a:r>
            <a:endParaRPr lang="ru-RU" sz="22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38B363-EC4C-54D2-49FE-9AB7C0571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116632"/>
            <a:ext cx="1692505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38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ADB942-757C-6205-E500-B463290CE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0" y="161904"/>
            <a:ext cx="2458616" cy="1143000"/>
          </a:xfrm>
        </p:spPr>
        <p:txBody>
          <a:bodyPr>
            <a:noAutofit/>
          </a:bodyPr>
          <a:lstStyle/>
          <a:p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Сообщество </a:t>
            </a:r>
            <a:b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</a:b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РРЦ по воспитанию и профилактике</a:t>
            </a:r>
            <a:endParaRPr lang="ru-RU" sz="24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1A572C-1A1A-0CB6-806B-6C4FE246B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67" y="1664807"/>
            <a:ext cx="3851666" cy="339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DC72F5-5040-60EA-7A44-B7573BE6CF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" y="53889"/>
            <a:ext cx="2264008" cy="13590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AC9051-0C77-8743-18EE-14520C260B36}"/>
              </a:ext>
            </a:extLst>
          </p:cNvPr>
          <p:cNvSpPr txBox="1"/>
          <p:nvPr/>
        </p:nvSpPr>
        <p:spPr>
          <a:xfrm>
            <a:off x="260796" y="4954493"/>
            <a:ext cx="47432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Поделиться опытом работы, новостью о мероприятии Родительского патруля - 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Condensed" panose="020B0502040204020203" pitchFamily="34" charset="0"/>
                <a:cs typeface="Times New Roman" panose="02020603050405020304" pitchFamily="18" charset="0"/>
              </a:rPr>
              <a:t>Предложить запись</a:t>
            </a: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C94EDA43-6E5A-F9DF-01FF-CC8872C4E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0"/>
            <a:ext cx="39239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10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435D2-3F93-D96B-5771-7CF69925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597" y="1336864"/>
            <a:ext cx="2699792" cy="525658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В сентябре 2023 года будет организован первый конкурс для Родительских патрулей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4D55D3-EC08-911D-E33B-7DEBEB9F889A}"/>
              </a:ext>
            </a:extLst>
          </p:cNvPr>
          <p:cNvSpPr txBox="1"/>
          <p:nvPr/>
        </p:nvSpPr>
        <p:spPr>
          <a:xfrm>
            <a:off x="1331640" y="257711"/>
            <a:ext cx="56166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ü"/>
            </a:pPr>
            <a:r>
              <a:rPr lang="ru-RU" sz="54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КОНКУРС</a:t>
            </a:r>
            <a:endParaRPr lang="ru-RU" sz="54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B18F6-E73F-544A-A373-F4F9C07D3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612068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5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B14BA1-4F44-2F61-189A-2932F08A8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160" y="73968"/>
            <a:ext cx="3282950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17A785-E8AB-DAE4-7233-22A01524B342}"/>
              </a:ext>
            </a:extLst>
          </p:cNvPr>
          <p:cNvSpPr/>
          <p:nvPr/>
        </p:nvSpPr>
        <p:spPr>
          <a:xfrm>
            <a:off x="45066" y="3077367"/>
            <a:ext cx="5580063" cy="37163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  <a:latin typeface="Bahnschrift Condensed" panose="020B0502040204020203" pitchFamily="34" charset="0"/>
                <a:cs typeface="Times New Roman" pitchFamily="18" charset="0"/>
              </a:rPr>
              <a:t>КОНТАКТНЫЕ ДАННЫЕ:</a:t>
            </a:r>
            <a:br>
              <a:rPr lang="ru-RU" sz="3200" b="1" dirty="0">
                <a:solidFill>
                  <a:srgbClr val="002060"/>
                </a:solidFill>
                <a:latin typeface="Bahnschrift Condensed" panose="020B0502040204020203" pitchFamily="34" charset="0"/>
                <a:cs typeface="Times New Roman" pitchFamily="18" charset="0"/>
              </a:rPr>
            </a:br>
            <a:r>
              <a:rPr lang="ru-RU" sz="32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 (8182) 21 02 95</a:t>
            </a:r>
            <a:b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электронная почта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rrcvosp@pionerov.ru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группа «</a:t>
            </a:r>
            <a:r>
              <a:rPr lang="ru-RU" sz="3200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32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»: 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https://vk.com/rrcvosp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5B356F-639B-F05A-5E38-2856E610C28C}"/>
              </a:ext>
            </a:extLst>
          </p:cNvPr>
          <p:cNvSpPr txBox="1"/>
          <p:nvPr/>
        </p:nvSpPr>
        <p:spPr>
          <a:xfrm>
            <a:off x="5738703" y="3284984"/>
            <a:ext cx="334786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Bahnschrift Condensed" panose="020B0502040204020203" pitchFamily="34" charset="0"/>
                <a:ea typeface="+mj-ea"/>
                <a:cs typeface="Times New Roman" pitchFamily="18" charset="0"/>
              </a:rPr>
              <a:t>м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j-ea"/>
                <a:cs typeface="Times New Roman" pitchFamily="18" charset="0"/>
              </a:rPr>
              <a:t>етодист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j-ea"/>
                <a:cs typeface="Times New Roman" pitchFamily="18" charset="0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j-ea"/>
                <a:cs typeface="Times New Roman" pitchFamily="18" charset="0"/>
              </a:rPr>
              <a:t> Центра по воспитанию и профилактике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j-ea"/>
                <a:cs typeface="Times New Roman" pitchFamily="18" charset="0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j-ea"/>
                <a:cs typeface="Times New Roman" pitchFamily="18" charset="0"/>
              </a:rPr>
              <a:t>Кузнецова Анна Николаевна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6EAE06-E64F-6BBF-2D33-C2CFF08BC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4" y="73968"/>
            <a:ext cx="5560355" cy="28509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5994BA-8CA6-47BE-1E41-BC09A113B0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6" y="3767287"/>
            <a:ext cx="476672" cy="4766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1C5D48E-1271-834A-4403-4CAE3482F7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2" y="4734826"/>
            <a:ext cx="476672" cy="4766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E3980B-2CAF-177E-FC89-2E4A03698A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33256"/>
            <a:ext cx="527622" cy="52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871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483d96bf0fdd750e660642fcbc78a683bf0a0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631</Words>
  <Application>Microsoft Office PowerPoint</Application>
  <PresentationFormat>Экран (4:3)</PresentationFormat>
  <Paragraphs>96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Bahnschrift Condensed</vt:lpstr>
      <vt:lpstr>Bahnschrift SemiBold Condensed</vt:lpstr>
      <vt:lpstr>Calibri</vt:lpstr>
      <vt:lpstr>Times New Roman</vt:lpstr>
      <vt:lpstr>Wingdings</vt:lpstr>
      <vt:lpstr>Wingdings 3</vt:lpstr>
      <vt:lpstr>Тема Office</vt:lpstr>
      <vt:lpstr>ОРГАНИЗАЦИЯ РАБОТЫ РОДИТЕЛЬСКИХ ПАТРУЛЕЙ</vt:lpstr>
      <vt:lpstr>Конституция Российской Федерации (12.12.1993 с изменениями, одобренными в ходе общероссийского голосования 01.07.2020); Конвенция ООН о правах ребенка (для РФ вступила в силу 15.12.1990); Федеральный закон от 24.06.1999 N 120-ФЗ (ред. от 21.11.2022) «Об основах системы профилактики безнадзорности и правонарушений несовершеннолетних»; Федеральный закон от 29 декабря 2012 г. N 273-ФЗ «Об образовании в Российской Федерации»; Федеральный закон от 19.05.1995 (в ред.от 05.12.2020) №82-ФЗ «Об общественных объединениях»; иные нормативные правовые акты Российской Федерации, Архангельской области, муниципалитетов; локальные правовые акты образовательных организаций. </vt:lpstr>
      <vt:lpstr>Цель организации работы Родительских патрулей</vt:lpstr>
      <vt:lpstr>Задачи:</vt:lpstr>
      <vt:lpstr>Анализ </vt:lpstr>
      <vt:lpstr>Анализ </vt:lpstr>
      <vt:lpstr>Анализ </vt:lpstr>
      <vt:lpstr>Анализ </vt:lpstr>
      <vt:lpstr>Анализ </vt:lpstr>
      <vt:lpstr>Профилактика правонарушений в подростковой и молодежной среде</vt:lpstr>
      <vt:lpstr>Основные принципы организации работы  Родительских патрулей</vt:lpstr>
      <vt:lpstr>Документация для организации работы  Родительского патруля</vt:lpstr>
      <vt:lpstr>Проектная документация для организации работы Родительского патруля </vt:lpstr>
      <vt:lpstr>Проектная документация для организации работы Родительского патруля </vt:lpstr>
      <vt:lpstr>Проектная документация для организации работы Родительского патруля </vt:lpstr>
      <vt:lpstr>Проектная документация для организации работы Родительского патруля </vt:lpstr>
      <vt:lpstr>Проектная документация для организации работы Родительского патруля </vt:lpstr>
      <vt:lpstr>Материалы и ресурсы</vt:lpstr>
      <vt:lpstr>Сообщество  РРЦ по воспитанию и профилактике</vt:lpstr>
      <vt:lpstr>В сентябре 2023 года будет организован первый конкурс для Родительских патрулей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Полигональный фон</dc:title>
  <dc:creator>obstinate</dc:creator>
  <cp:keywords>шаблон презентаций, абстрактный шаблон презентации</cp:keywords>
  <cp:lastModifiedBy>02 PC</cp:lastModifiedBy>
  <cp:revision>34</cp:revision>
  <dcterms:created xsi:type="dcterms:W3CDTF">2017-08-27T14:03:33Z</dcterms:created>
  <dcterms:modified xsi:type="dcterms:W3CDTF">2023-05-02T05:49:27Z</dcterms:modified>
</cp:coreProperties>
</file>